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3504"/>
        <p:guide pos="1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0362-F1CD-15C3-432C-D8156D242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12DF8-64BA-6890-A36A-C5AEC15EE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61B7-0D06-7DD0-A530-AC5E6B6C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A4CE-BE20-F0D5-7B7C-4A0BC6B8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3B26-4701-3818-1E3A-77E26825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53A0-AF17-9745-14E5-851C97CD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84271-0C1B-0021-03A2-3BD383C11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7A27-D0DC-C8F9-CF22-2B340770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2675-3AA0-C131-BA17-932FC8E3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C8FBE-C8DA-144D-1B77-2A9BEDD4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49055-4434-BEE0-34D5-CFD5604D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7B77F-076A-9D4C-9462-F47CFEF39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D0DA-FBC8-05D5-5804-33E4A042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3FFF-BFDE-75FC-2550-5E70221B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2FC30-EF2C-2B6E-D9C6-E4A24E1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4E71-71FE-55A0-E680-41C99756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5226-DA1E-7DC0-B3FC-C64DDE26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497CF-9BF4-090A-F757-F3BAACED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8FC08-0010-CECA-2CCF-620CA0AA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B92F-D6A4-0DDB-DA09-4BFDFC3A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FBAF-A966-9085-6A18-E265701C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EF1D1-5AC9-5F82-F1D8-FAC596B2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67D18-0E23-0869-481B-68D2344B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70B9-14EB-0B67-3AE5-5622B875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3DB91-540C-A00C-ABAA-77534B1E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824C-D302-4B4B-68A6-8D012D83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AE8D-2C60-AC42-BC4D-0DC884C0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0F6B3-B7DB-CE2A-3D6C-4E070DEF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97ED-D004-6499-F3E6-13F64BB7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9AA8D-A7AB-8406-B019-01464F22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E7F9D-BD14-6146-A20A-C9CF772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2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F2DE-DFBB-163C-63C8-FEB24F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CA229-400E-CD72-0E34-4CBCDB51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837F9-4FCF-704E-D6EB-B710290A9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4309-77BB-A336-7D1C-6A1ED9E1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FE787-E5C3-4869-AB0F-A4A2B3833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0869C-6F80-A1EC-8571-C1F5F55A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65F8B-B185-FF4D-BEBC-1BEC21B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8F2A5-7F99-C17C-309C-FA4844EB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A259-BB3D-6227-A69C-3D2B1960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FCA4A-0FD8-8F2C-0529-3ED2C2D3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B723-D4B9-3184-FFBB-447B7009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861C0-D2C2-8C8B-88EA-13601154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8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4A175-0DD0-61CF-5F1F-B34DDD4A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A8934-73D0-7FA0-F57B-F4322D7F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78944-6B22-9869-97F4-A532E375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4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C909-41BA-9BFE-770E-4B70157F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1BEE-C5AE-CBC0-1E28-5CDDC7B9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3CC6D-C0B4-2770-7EB7-5EB9093B0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82A3-1B45-EF84-A2A8-1278A7DF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9DA37-9AF3-6EBB-0247-45DBEF24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4B2B3-297B-E392-EED8-3986476B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AC5B-163C-5A71-D5C6-9C065E76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1B620-3724-CB49-1CB2-22887A473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E91D-CBFA-C202-4D17-33BF2A572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D39A-278A-5CD5-51E9-C3960C80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B7000-1CB0-8292-DA17-414524B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2C9DD-FFB6-E0F2-9F87-BA420085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622DC-8387-29A6-BE11-4C3BBF33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7CB66-CA29-B793-5B4F-C0374BC0E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23CA2-CBD4-3125-172A-90E38E054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5CB7-386A-5046-8F3B-BDB3DB3256E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58FAA-523B-3779-EFBE-DEC3D6071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451-CF2D-FEBA-4B2E-89D5DBE1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650C-C579-8C69-7F84-DF5A6F0A2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Trillium Trail preliminary physiology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D1648-D18E-5548-1421-4321633C4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Pre-canopy closure</a:t>
            </a:r>
          </a:p>
        </p:txBody>
      </p:sp>
    </p:spTree>
    <p:extLst>
      <p:ext uri="{BB962C8B-B14F-4D97-AF65-F5344CB8AC3E}">
        <p14:creationId xmlns:p14="http://schemas.microsoft.com/office/powerpoint/2010/main" val="393382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E29B-03B0-2CB4-DA30-79FB8780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E157-BBDF-A8BC-FD32-F60DF39E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GM density may be a better indicator to quantify effects of invasion on photosynthetic traits than categorical treatments</a:t>
            </a:r>
          </a:p>
          <a:p>
            <a:endParaRPr lang="en-US" dirty="0"/>
          </a:p>
          <a:p>
            <a:r>
              <a:rPr lang="en-US" i="1" dirty="0"/>
              <a:t>Maianthemum</a:t>
            </a:r>
            <a:r>
              <a:rPr lang="en-US" dirty="0"/>
              <a:t> seems more sensitive to garlic mustard invasion than </a:t>
            </a:r>
            <a:r>
              <a:rPr lang="en-US" i="1" dirty="0"/>
              <a:t>Trillium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Perhaps as a function of later emergence?</a:t>
            </a:r>
          </a:p>
          <a:p>
            <a:pPr lvl="1"/>
            <a:endParaRPr lang="en-US" dirty="0"/>
          </a:p>
          <a:p>
            <a:r>
              <a:rPr lang="en-US" i="1" dirty="0"/>
              <a:t>Maianthemum</a:t>
            </a:r>
            <a:r>
              <a:rPr lang="en-US" dirty="0"/>
              <a:t> physiological responses are supportive of those expected from least-cost theory</a:t>
            </a:r>
          </a:p>
          <a:p>
            <a:pPr lvl="1"/>
            <a:r>
              <a:rPr lang="en-US" dirty="0"/>
              <a:t>We may need more data points in subplots with high garlic mustard densities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139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D5C7-1382-8D36-D72A-D94891F6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weather trends (from weather station positioned between plots 4 and 5)</a:t>
            </a:r>
          </a:p>
        </p:txBody>
      </p:sp>
      <p:pic>
        <p:nvPicPr>
          <p:cNvPr id="5" name="Picture 4" descr="A picture containing text, plot, diagram, font&#10;&#10;Description automatically generated">
            <a:extLst>
              <a:ext uri="{FF2B5EF4-FFF2-40B4-BE49-F238E27FC236}">
                <a16:creationId xmlns:a16="http://schemas.microsoft.com/office/drawing/2014/main" id="{194BFA16-F4B7-0135-9D48-630C874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78" y="1690688"/>
            <a:ext cx="7804759" cy="52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06C8-6247-D2AC-0AEB-CE271B94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collection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F612E-4847-968A-C8D5-C10B1E96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Tagged </a:t>
            </a:r>
            <a:r>
              <a:rPr lang="en-US" i="1" dirty="0"/>
              <a:t>Trillium</a:t>
            </a:r>
            <a:r>
              <a:rPr lang="en-US" dirty="0"/>
              <a:t> and </a:t>
            </a:r>
            <a:r>
              <a:rPr lang="en-US" i="1" dirty="0"/>
              <a:t>Maianthemum</a:t>
            </a:r>
            <a:r>
              <a:rPr lang="en-US" dirty="0"/>
              <a:t> individuals from demography data (plots 3, 5, 7)</a:t>
            </a:r>
          </a:p>
          <a:p>
            <a:endParaRPr lang="en-US" dirty="0"/>
          </a:p>
          <a:p>
            <a:r>
              <a:rPr lang="en-US" dirty="0"/>
              <a:t>Dynamic CO</a:t>
            </a:r>
            <a:r>
              <a:rPr lang="en-US" baseline="-25000" dirty="0"/>
              <a:t>2</a:t>
            </a:r>
            <a:r>
              <a:rPr lang="en-US" dirty="0"/>
              <a:t> response curves</a:t>
            </a:r>
          </a:p>
          <a:p>
            <a:endParaRPr lang="en-US" dirty="0"/>
          </a:p>
          <a:p>
            <a:r>
              <a:rPr lang="en-US" dirty="0"/>
              <a:t>Snapshot gas exchange measurements using first point of each response curve</a:t>
            </a:r>
          </a:p>
        </p:txBody>
      </p:sp>
      <p:pic>
        <p:nvPicPr>
          <p:cNvPr id="5" name="Picture 4" descr="A picture containing outdoor, plant, ground, wheel&#10;&#10;Description automatically generated">
            <a:extLst>
              <a:ext uri="{FF2B5EF4-FFF2-40B4-BE49-F238E27FC236}">
                <a16:creationId xmlns:a16="http://schemas.microsoft.com/office/drawing/2014/main" id="{43D1CD5D-C709-CF54-65EB-DAF11D5E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22929" y="1358626"/>
            <a:ext cx="5520996" cy="4140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02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578-2757-D8A8-54CC-20499ADC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u="sng" dirty="0"/>
              <a:t>does not </a:t>
            </a:r>
            <a:r>
              <a:rPr lang="en-US" dirty="0"/>
              <a:t>modify leaf biochemical process rates in </a:t>
            </a:r>
            <a:r>
              <a:rPr lang="en-US" i="1" dirty="0"/>
              <a:t>Trillium</a:t>
            </a:r>
            <a:r>
              <a:rPr lang="en-US" dirty="0"/>
              <a:t> or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D8E3A19-4749-B3B1-FFF4-7492C804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2091"/>
            <a:ext cx="10875723" cy="4078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5A7846-B5BD-6DFE-2549-C84D595ECB73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=0.62;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=0.77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7ABE6-C452-B7CE-FFB8-87AFF96D7856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=0.80</a:t>
            </a:r>
          </a:p>
        </p:txBody>
      </p:sp>
    </p:spTree>
    <p:extLst>
      <p:ext uri="{BB962C8B-B14F-4D97-AF65-F5344CB8AC3E}">
        <p14:creationId xmlns:p14="http://schemas.microsoft.com/office/powerpoint/2010/main" val="2505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578-2757-D8A8-54CC-20499ADC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u="sng" dirty="0"/>
              <a:t>does not </a:t>
            </a:r>
            <a:r>
              <a:rPr lang="en-US" dirty="0"/>
              <a:t>modify leaf biochemical process rates in </a:t>
            </a:r>
            <a:r>
              <a:rPr lang="en-US" i="1" dirty="0"/>
              <a:t>Trillium</a:t>
            </a:r>
            <a:r>
              <a:rPr lang="en-US" dirty="0"/>
              <a:t> or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D8E3A19-4749-B3B1-FFF4-7492C804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2091"/>
            <a:ext cx="10875723" cy="407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E60A9-5159-4F46-AFB5-F2876502A847}"/>
              </a:ext>
            </a:extLst>
          </p:cNvPr>
          <p:cNvSpPr txBox="1"/>
          <p:nvPr/>
        </p:nvSpPr>
        <p:spPr>
          <a:xfrm>
            <a:off x="338558" y="6293451"/>
            <a:ext cx="115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Trillium</a:t>
            </a:r>
            <a:r>
              <a:rPr lang="en-US" dirty="0"/>
              <a:t> had 81% and 77% greater respective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 than </a:t>
            </a:r>
            <a:r>
              <a:rPr lang="en-US" i="1" dirty="0"/>
              <a:t>Maianthemum </a:t>
            </a:r>
            <a:r>
              <a:rPr lang="en-US" dirty="0"/>
              <a:t>when averaged across GM treatments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80C7F-46C9-79BC-8955-F81367B72863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=0.62;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=0.77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FF55C-B66F-E1A0-8759-EC45E0D98409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=0.80</a:t>
            </a:r>
          </a:p>
        </p:txBody>
      </p:sp>
    </p:spTree>
    <p:extLst>
      <p:ext uri="{BB962C8B-B14F-4D97-AF65-F5344CB8AC3E}">
        <p14:creationId xmlns:p14="http://schemas.microsoft.com/office/powerpoint/2010/main" val="168903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2D2E-8CA4-4C54-7102-9D2215AE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stomatal conductance and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intrinsic water use efficiency, but only in </a:t>
            </a:r>
            <a:r>
              <a:rPr lang="en-US" i="1" dirty="0"/>
              <a:t>Maianthemum</a:t>
            </a:r>
            <a:r>
              <a:rPr lang="en-US" dirty="0"/>
              <a:t> </a:t>
            </a:r>
          </a:p>
        </p:txBody>
      </p:sp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EB8B7BC0-67A4-DA58-1FF5-9504EB4E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1" y="2167153"/>
            <a:ext cx="10875264" cy="4078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24D4F-B2AE-708F-6954-2F023FD01A7D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=0.09;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270EE-39AF-5C95-4702-C5F463FD6C78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=0.38;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=0.50</a:t>
            </a:r>
          </a:p>
        </p:txBody>
      </p:sp>
    </p:spTree>
    <p:extLst>
      <p:ext uri="{BB962C8B-B14F-4D97-AF65-F5344CB8AC3E}">
        <p14:creationId xmlns:p14="http://schemas.microsoft.com/office/powerpoint/2010/main" val="163393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2D2E-8CA4-4C54-7102-9D2215AE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stomatal conductance and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intrinsic water use efficiency, but only in </a:t>
            </a:r>
            <a:r>
              <a:rPr lang="en-US" i="1" dirty="0"/>
              <a:t>Maianthemum</a:t>
            </a:r>
            <a:r>
              <a:rPr lang="en-US" dirty="0"/>
              <a:t> </a:t>
            </a:r>
          </a:p>
        </p:txBody>
      </p:sp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EB8B7BC0-67A4-DA58-1FF5-9504EB4E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1" y="2167153"/>
            <a:ext cx="10875264" cy="4078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24D4F-B2AE-708F-6954-2F023FD01A7D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  <a:r>
              <a:rPr lang="en-US" sz="1400" b="1" baseline="30000" dirty="0"/>
              <a:t>2</a:t>
            </a:r>
            <a:r>
              <a:rPr lang="en-US" sz="1400" b="1" baseline="-25000" dirty="0"/>
              <a:t>m</a:t>
            </a:r>
            <a:r>
              <a:rPr lang="en-US" sz="1400" b="1" dirty="0"/>
              <a:t>=0.09; R</a:t>
            </a:r>
            <a:r>
              <a:rPr lang="en-US" sz="1400" b="1" baseline="30000" dirty="0"/>
              <a:t>2</a:t>
            </a:r>
            <a:r>
              <a:rPr lang="en-US" sz="1400" b="1" baseline="-25000" dirty="0"/>
              <a:t>c</a:t>
            </a:r>
            <a:r>
              <a:rPr lang="en-US" sz="1400" b="1" dirty="0"/>
              <a:t>=0.14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270EE-39AF-5C95-4702-C5F463FD6C78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=0.38;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=0.50</a:t>
            </a:r>
          </a:p>
        </p:txBody>
      </p:sp>
    </p:spTree>
    <p:extLst>
      <p:ext uri="{BB962C8B-B14F-4D97-AF65-F5344CB8AC3E}">
        <p14:creationId xmlns:p14="http://schemas.microsoft.com/office/powerpoint/2010/main" val="168918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A45-A1BB-2D8A-7A41-58983DE2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preliminary takeaways from categorical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48A7-B070-3D29-33BD-C2F5A121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i="1" dirty="0"/>
          </a:p>
          <a:p>
            <a:r>
              <a:rPr lang="en-US" i="1" dirty="0"/>
              <a:t>Maianthemum</a:t>
            </a:r>
            <a:r>
              <a:rPr lang="en-US" dirty="0"/>
              <a:t> increases WUE with GM presence, though this does not influence photosynthetic capacity</a:t>
            </a:r>
          </a:p>
          <a:p>
            <a:endParaRPr lang="en-US" i="1" dirty="0"/>
          </a:p>
          <a:p>
            <a:r>
              <a:rPr lang="en-US" i="1" dirty="0"/>
              <a:t>Trillium</a:t>
            </a:r>
            <a:r>
              <a:rPr lang="en-US" dirty="0"/>
              <a:t> physiology and water use seems unresponsive to GM invasion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GM treatments do not explain garlic mustard densities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Plot 3 </a:t>
            </a:r>
            <a:r>
              <a:rPr lang="en-US" dirty="0" err="1"/>
              <a:t>unweeded</a:t>
            </a:r>
            <a:r>
              <a:rPr lang="en-US" dirty="0"/>
              <a:t> GM density &gt;&gt; Plot 7 </a:t>
            </a:r>
            <a:r>
              <a:rPr lang="en-US" dirty="0" err="1"/>
              <a:t>unweeded</a:t>
            </a:r>
            <a:r>
              <a:rPr lang="en-US" dirty="0"/>
              <a:t> GM density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3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3E53-3BC2-FB9C-0334-740AF7FE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9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Increasing total GM density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photosynthetic capacity, but only in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E78D36D7-18EA-4705-4B96-0B597B2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5083"/>
            <a:ext cx="10875264" cy="4078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DE8C3-7966-DC75-7CE0-4B113B02E952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=0.65;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=0.76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DC483-7DB1-8940-DE00-822BE62E056C}"/>
              </a:ext>
            </a:extLst>
          </p:cNvPr>
          <p:cNvSpPr txBox="1"/>
          <p:nvPr/>
        </p:nvSpPr>
        <p:spPr>
          <a:xfrm>
            <a:off x="6596742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=0.74;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=0.84</a:t>
            </a:r>
          </a:p>
        </p:txBody>
      </p:sp>
    </p:spTree>
    <p:extLst>
      <p:ext uri="{BB962C8B-B14F-4D97-AF65-F5344CB8AC3E}">
        <p14:creationId xmlns:p14="http://schemas.microsoft.com/office/powerpoint/2010/main" val="97384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E0D-ADBF-28ED-44BF-099B839C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5086" cy="1325563"/>
          </a:xfrm>
        </p:spPr>
        <p:txBody>
          <a:bodyPr>
            <a:normAutofit/>
          </a:bodyPr>
          <a:lstStyle/>
          <a:p>
            <a:r>
              <a:rPr lang="en-US" dirty="0"/>
              <a:t>Increasing total GM density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water use efficiency, but only in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BF20E374-8757-B1EB-6899-E0C5ADB5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6443"/>
            <a:ext cx="10755086" cy="4033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1046F-0667-A984-F41F-A2522230A833}"/>
              </a:ext>
            </a:extLst>
          </p:cNvPr>
          <p:cNvSpPr txBox="1"/>
          <p:nvPr/>
        </p:nvSpPr>
        <p:spPr>
          <a:xfrm>
            <a:off x="4027713" y="228600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=0.02;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8384-BA4D-DECC-DE48-DE35161C4901}"/>
              </a:ext>
            </a:extLst>
          </p:cNvPr>
          <p:cNvSpPr txBox="1"/>
          <p:nvPr/>
        </p:nvSpPr>
        <p:spPr>
          <a:xfrm>
            <a:off x="8772460" y="228600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=0.39;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=0.42</a:t>
            </a:r>
          </a:p>
        </p:txBody>
      </p:sp>
    </p:spTree>
    <p:extLst>
      <p:ext uri="{BB962C8B-B14F-4D97-AF65-F5344CB8AC3E}">
        <p14:creationId xmlns:p14="http://schemas.microsoft.com/office/powerpoint/2010/main" val="323751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354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Trillium Trail preliminary physiology results</vt:lpstr>
      <vt:lpstr>Brief collection strategy</vt:lpstr>
      <vt:lpstr>GM presence does not modify leaf biochemical process rates in Trillium or Maianthemum</vt:lpstr>
      <vt:lpstr>GM presence does not modify leaf biochemical process rates in Trillium or Maianthemum</vt:lpstr>
      <vt:lpstr>GM presence decreases stomatal conductance and increases intrinsic water use efficiency, but only in Maianthemum </vt:lpstr>
      <vt:lpstr>GM presence decreases stomatal conductance and increases intrinsic water use efficiency, but only in Maianthemum </vt:lpstr>
      <vt:lpstr>A few preliminary takeaways from categorical analyses</vt:lpstr>
      <vt:lpstr>Increasing total GM density decreases photosynthetic capacity, but only in Maianthemum</vt:lpstr>
      <vt:lpstr>Increasing total GM density decreases water use efficiency, but only in Maianthemum</vt:lpstr>
      <vt:lpstr>Preliminary conclusions</vt:lpstr>
      <vt:lpstr>Recent weather trends (from weather station positioned between plots 4 and 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Trillium Trail preliminary physiology results</dc:title>
  <dc:creator>Perkowski, Evan A</dc:creator>
  <cp:lastModifiedBy>Perkowski, Evan A</cp:lastModifiedBy>
  <cp:revision>2</cp:revision>
  <dcterms:created xsi:type="dcterms:W3CDTF">2023-05-22T14:42:57Z</dcterms:created>
  <dcterms:modified xsi:type="dcterms:W3CDTF">2023-05-23T12:54:51Z</dcterms:modified>
</cp:coreProperties>
</file>